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  <p:sldMasterId id="2147483744" r:id="rId2"/>
    <p:sldMasterId id="2147483756" r:id="rId3"/>
  </p:sldMasterIdLst>
  <p:sldIdLst>
    <p:sldId id="261" r:id="rId4"/>
    <p:sldId id="262" r:id="rId5"/>
    <p:sldId id="257" r:id="rId6"/>
    <p:sldId id="259" r:id="rId7"/>
    <p:sldId id="263" r:id="rId8"/>
    <p:sldId id="256" r:id="rId9"/>
    <p:sldId id="264" r:id="rId10"/>
    <p:sldId id="272" r:id="rId11"/>
    <p:sldId id="260" r:id="rId12"/>
    <p:sldId id="269" r:id="rId13"/>
    <p:sldId id="267" r:id="rId14"/>
    <p:sldId id="268" r:id="rId15"/>
    <p:sldId id="270" r:id="rId16"/>
    <p:sldId id="271" r:id="rId17"/>
    <p:sldId id="265" r:id="rId18"/>
    <p:sldId id="26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PT Sans" panose="020B0503020203020204" pitchFamily="34" charset="-52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EB534-DB50-4487-B1FC-98A99B90FEE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D191F7-7B63-4A1F-855B-72A7E6CA5848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53142F48-80B7-4602-A967-E273A00D8C75}" type="parTrans" cxnId="{0D0C505D-986A-47D0-A189-7F22B22D1C18}">
      <dgm:prSet/>
      <dgm:spPr/>
      <dgm:t>
        <a:bodyPr/>
        <a:lstStyle/>
        <a:p>
          <a:endParaRPr lang="ru-RU" sz="1600"/>
        </a:p>
      </dgm:t>
    </dgm:pt>
    <dgm:pt modelId="{9C57323E-7252-4A0D-ABC5-B9341A98076E}" type="sibTrans" cxnId="{0D0C505D-986A-47D0-A189-7F22B22D1C18}">
      <dgm:prSet/>
      <dgm:spPr/>
      <dgm:t>
        <a:bodyPr/>
        <a:lstStyle/>
        <a:p>
          <a:endParaRPr lang="ru-RU" sz="1600"/>
        </a:p>
      </dgm:t>
    </dgm:pt>
    <dgm:pt modelId="{AC881E26-620F-4F88-BFAF-8EA88744B3EA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A0549F70-94A4-460A-9B57-B2F2E73B60AA}" type="parTrans" cxnId="{1EE82AD5-FC79-48CC-ACE7-87004882E152}">
      <dgm:prSet/>
      <dgm:spPr/>
      <dgm:t>
        <a:bodyPr/>
        <a:lstStyle/>
        <a:p>
          <a:endParaRPr lang="ru-RU" sz="1600"/>
        </a:p>
      </dgm:t>
    </dgm:pt>
    <dgm:pt modelId="{08CBA52A-A2D0-430E-8534-3A985E2FA705}" type="sibTrans" cxnId="{1EE82AD5-FC79-48CC-ACE7-87004882E152}">
      <dgm:prSet/>
      <dgm:spPr/>
      <dgm:t>
        <a:bodyPr/>
        <a:lstStyle/>
        <a:p>
          <a:endParaRPr lang="ru-RU" sz="1600"/>
        </a:p>
      </dgm:t>
    </dgm:pt>
    <dgm:pt modelId="{375E7D41-BB1B-4F3E-B7BA-4585AA0C1954}">
      <dgm:prSet phldrT="[Текст]" custT="1"/>
      <dgm:spPr/>
      <dgm:t>
        <a:bodyPr/>
        <a:lstStyle/>
        <a:p>
          <a:r>
            <a:rPr lang="ru-RU" sz="1600" dirty="0"/>
            <a:t>Текст</a:t>
          </a:r>
        </a:p>
      </dgm:t>
    </dgm:pt>
    <dgm:pt modelId="{D3801D36-0EC5-47AB-B5D5-B6501C1B7EBC}" type="parTrans" cxnId="{103C64B8-3E92-43C3-B19F-82FC95BA1DBB}">
      <dgm:prSet/>
      <dgm:spPr/>
      <dgm:t>
        <a:bodyPr/>
        <a:lstStyle/>
        <a:p>
          <a:endParaRPr lang="ru-RU" sz="1600"/>
        </a:p>
      </dgm:t>
    </dgm:pt>
    <dgm:pt modelId="{2AAE7A73-9AC6-439D-8C6B-4CE115C093E3}" type="sibTrans" cxnId="{103C64B8-3E92-43C3-B19F-82FC95BA1DBB}">
      <dgm:prSet/>
      <dgm:spPr/>
      <dgm:t>
        <a:bodyPr/>
        <a:lstStyle/>
        <a:p>
          <a:endParaRPr lang="ru-RU" sz="1600"/>
        </a:p>
      </dgm:t>
    </dgm:pt>
    <dgm:pt modelId="{62652F87-CD92-4CEC-AF31-DFA3A985B6DC}" type="pres">
      <dgm:prSet presAssocID="{303EB534-DB50-4487-B1FC-98A99B90FEEA}" presName="Name0" presStyleCnt="0">
        <dgm:presLayoutVars>
          <dgm:dir/>
          <dgm:resizeHandles val="exact"/>
        </dgm:presLayoutVars>
      </dgm:prSet>
      <dgm:spPr/>
    </dgm:pt>
    <dgm:pt modelId="{3AA96B42-DA18-4F37-8DCE-721DF975BD58}" type="pres">
      <dgm:prSet presAssocID="{E6D191F7-7B63-4A1F-855B-72A7E6CA5848}" presName="node" presStyleLbl="node1" presStyleIdx="0" presStyleCnt="3" custScaleX="67260">
        <dgm:presLayoutVars>
          <dgm:bulletEnabled val="1"/>
        </dgm:presLayoutVars>
      </dgm:prSet>
      <dgm:spPr/>
    </dgm:pt>
    <dgm:pt modelId="{2706ADF0-4C41-4654-BD92-3F8CBA387C13}" type="pres">
      <dgm:prSet presAssocID="{9C57323E-7252-4A0D-ABC5-B9341A98076E}" presName="sibTrans" presStyleCnt="0"/>
      <dgm:spPr/>
    </dgm:pt>
    <dgm:pt modelId="{9932B414-D964-42AC-9A0C-1D5770886271}" type="pres">
      <dgm:prSet presAssocID="{AC881E26-620F-4F88-BFAF-8EA88744B3EA}" presName="node" presStyleLbl="node1" presStyleIdx="1" presStyleCnt="3" custScaleX="68123">
        <dgm:presLayoutVars>
          <dgm:bulletEnabled val="1"/>
        </dgm:presLayoutVars>
      </dgm:prSet>
      <dgm:spPr/>
    </dgm:pt>
    <dgm:pt modelId="{565B2FF0-CAE6-42E6-A501-3893450026EF}" type="pres">
      <dgm:prSet presAssocID="{08CBA52A-A2D0-430E-8534-3A985E2FA705}" presName="sibTrans" presStyleCnt="0"/>
      <dgm:spPr/>
    </dgm:pt>
    <dgm:pt modelId="{C0AC7D6C-22F7-4041-9FAD-9B9A0D842211}" type="pres">
      <dgm:prSet presAssocID="{375E7D41-BB1B-4F3E-B7BA-4585AA0C1954}" presName="node" presStyleLbl="node1" presStyleIdx="2" presStyleCnt="3" custScaleX="82815">
        <dgm:presLayoutVars>
          <dgm:bulletEnabled val="1"/>
        </dgm:presLayoutVars>
      </dgm:prSet>
      <dgm:spPr/>
    </dgm:pt>
  </dgm:ptLst>
  <dgm:cxnLst>
    <dgm:cxn modelId="{19ECDD14-E756-4586-ADA5-A39BD9B549CA}" type="presOf" srcId="{E6D191F7-7B63-4A1F-855B-72A7E6CA5848}" destId="{3AA96B42-DA18-4F37-8DCE-721DF975BD58}" srcOrd="0" destOrd="0" presId="urn:microsoft.com/office/officeart/2005/8/layout/hList6"/>
    <dgm:cxn modelId="{0D0C505D-986A-47D0-A189-7F22B22D1C18}" srcId="{303EB534-DB50-4487-B1FC-98A99B90FEEA}" destId="{E6D191F7-7B63-4A1F-855B-72A7E6CA5848}" srcOrd="0" destOrd="0" parTransId="{53142F48-80B7-4602-A967-E273A00D8C75}" sibTransId="{9C57323E-7252-4A0D-ABC5-B9341A98076E}"/>
    <dgm:cxn modelId="{3324D462-FD5D-48AC-B91C-38951F6349E2}" type="presOf" srcId="{303EB534-DB50-4487-B1FC-98A99B90FEEA}" destId="{62652F87-CD92-4CEC-AF31-DFA3A985B6DC}" srcOrd="0" destOrd="0" presId="urn:microsoft.com/office/officeart/2005/8/layout/hList6"/>
    <dgm:cxn modelId="{103C64B8-3E92-43C3-B19F-82FC95BA1DBB}" srcId="{303EB534-DB50-4487-B1FC-98A99B90FEEA}" destId="{375E7D41-BB1B-4F3E-B7BA-4585AA0C1954}" srcOrd="2" destOrd="0" parTransId="{D3801D36-0EC5-47AB-B5D5-B6501C1B7EBC}" sibTransId="{2AAE7A73-9AC6-439D-8C6B-4CE115C093E3}"/>
    <dgm:cxn modelId="{37C58AB8-D247-49EB-87A8-A11DD571C5C2}" type="presOf" srcId="{AC881E26-620F-4F88-BFAF-8EA88744B3EA}" destId="{9932B414-D964-42AC-9A0C-1D5770886271}" srcOrd="0" destOrd="0" presId="urn:microsoft.com/office/officeart/2005/8/layout/hList6"/>
    <dgm:cxn modelId="{DC8834C5-16C1-4706-A41E-26222B0C2F1C}" type="presOf" srcId="{375E7D41-BB1B-4F3E-B7BA-4585AA0C1954}" destId="{C0AC7D6C-22F7-4041-9FAD-9B9A0D842211}" srcOrd="0" destOrd="0" presId="urn:microsoft.com/office/officeart/2005/8/layout/hList6"/>
    <dgm:cxn modelId="{1EE82AD5-FC79-48CC-ACE7-87004882E152}" srcId="{303EB534-DB50-4487-B1FC-98A99B90FEEA}" destId="{AC881E26-620F-4F88-BFAF-8EA88744B3EA}" srcOrd="1" destOrd="0" parTransId="{A0549F70-94A4-460A-9B57-B2F2E73B60AA}" sibTransId="{08CBA52A-A2D0-430E-8534-3A985E2FA705}"/>
    <dgm:cxn modelId="{71EEB5E1-A358-45C5-ACDA-4EC0EECACDFC}" type="presParOf" srcId="{62652F87-CD92-4CEC-AF31-DFA3A985B6DC}" destId="{3AA96B42-DA18-4F37-8DCE-721DF975BD58}" srcOrd="0" destOrd="0" presId="urn:microsoft.com/office/officeart/2005/8/layout/hList6"/>
    <dgm:cxn modelId="{30F2634F-1817-4352-ACCD-AF82E39520A1}" type="presParOf" srcId="{62652F87-CD92-4CEC-AF31-DFA3A985B6DC}" destId="{2706ADF0-4C41-4654-BD92-3F8CBA387C13}" srcOrd="1" destOrd="0" presId="urn:microsoft.com/office/officeart/2005/8/layout/hList6"/>
    <dgm:cxn modelId="{5A3F0D21-BE79-4429-A952-9560C8CA9042}" type="presParOf" srcId="{62652F87-CD92-4CEC-AF31-DFA3A985B6DC}" destId="{9932B414-D964-42AC-9A0C-1D5770886271}" srcOrd="2" destOrd="0" presId="urn:microsoft.com/office/officeart/2005/8/layout/hList6"/>
    <dgm:cxn modelId="{D2E04F0E-AAF9-4FB0-8575-D6436B55D45A}" type="presParOf" srcId="{62652F87-CD92-4CEC-AF31-DFA3A985B6DC}" destId="{565B2FF0-CAE6-42E6-A501-3893450026EF}" srcOrd="3" destOrd="0" presId="urn:microsoft.com/office/officeart/2005/8/layout/hList6"/>
    <dgm:cxn modelId="{E4BBA5C3-1B6D-4749-8E35-F580A18D62BE}" type="presParOf" srcId="{62652F87-CD92-4CEC-AF31-DFA3A985B6DC}" destId="{C0AC7D6C-22F7-4041-9FAD-9B9A0D8422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96B42-DA18-4F37-8DCE-721DF975BD58}">
      <dsp:nvSpPr>
        <dsp:cNvPr id="0" name=""/>
        <dsp:cNvSpPr/>
      </dsp:nvSpPr>
      <dsp:spPr>
        <a:xfrm rot="16200000">
          <a:off x="-1786282" y="1787097"/>
          <a:ext cx="5418667" cy="18444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815" y="1083733"/>
        <a:ext cx="1844472" cy="3251201"/>
      </dsp:txXfrm>
    </dsp:sp>
    <dsp:sp modelId="{9932B414-D964-42AC-9A0C-1D5770886271}">
      <dsp:nvSpPr>
        <dsp:cNvPr id="0" name=""/>
        <dsp:cNvSpPr/>
      </dsp:nvSpPr>
      <dsp:spPr>
        <a:xfrm rot="16200000">
          <a:off x="275695" y="1775264"/>
          <a:ext cx="5418667" cy="18681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2050959" y="1083733"/>
        <a:ext cx="1868138" cy="3251201"/>
      </dsp:txXfrm>
    </dsp:sp>
    <dsp:sp modelId="{C0AC7D6C-22F7-4041-9FAD-9B9A0D842211}">
      <dsp:nvSpPr>
        <dsp:cNvPr id="0" name=""/>
        <dsp:cNvSpPr/>
      </dsp:nvSpPr>
      <dsp:spPr>
        <a:xfrm rot="16200000">
          <a:off x="2550956" y="1573814"/>
          <a:ext cx="5418667" cy="22710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Текст</a:t>
          </a:r>
        </a:p>
      </dsp:txBody>
      <dsp:txXfrm rot="5400000">
        <a:off x="4124771" y="1083732"/>
        <a:ext cx="2271037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8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5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0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49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0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7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8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0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4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63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4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34" y="926022"/>
            <a:ext cx="3984257" cy="2849714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1"/>
          <a:stretch/>
        </p:blipFill>
        <p:spPr>
          <a:xfrm>
            <a:off x="5378153" y="0"/>
            <a:ext cx="3765847" cy="68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15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 диктор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036" y="98064"/>
            <a:ext cx="4393975" cy="1027497"/>
          </a:xfrm>
        </p:spPr>
        <p:txBody>
          <a:bodyPr anchor="t">
            <a:normAutofit/>
          </a:bodyPr>
          <a:lstStyle>
            <a:lvl1pPr algn="ctr">
              <a:defRPr sz="25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1036" y="1343237"/>
            <a:ext cx="4393975" cy="408305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626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0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2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7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3E74-0311-4C01-85F6-59E3B7520DA3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7F2-51D6-4FFF-AA09-4AE3FEE2F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93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59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B961A0-2414-4383-8FE0-5BFD8F6D515B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8ED299-76B2-4AC5-822A-89F117457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PL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ru.wikipedia.org/wiki/%D0%9B%D0%BE%D0%B3%D0%B8%D1%81%D1%82%D0%B8%D0%BA%D0%B0#cite_note-_2967443a925cdf72-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u.wikipedia.org/wiki/%D0%9F%D1%80%D1%8F%D0%BC%D0%BE%D1%83%D0%B3%D0%BE%D0%BB%D1%8C%D0%BD%D0%B0%D1%8F_%D1%81%D0%B8%D1%81%D1%82%D0%B5%D0%BC%D0%B0_%D0%BA%D0%BE%D0%BE%D1%80%D0%B4%D0%B8%D0%BD%D0%B0%D1%82" TargetMode="External"/><Relationship Id="rId5" Type="http://schemas.openxmlformats.org/officeDocument/2006/relationships/hyperlink" Target="https://ru.wikipedia.org/wiki/%D0%9F%D0%BB%D0%BE%D1%81%D0%BA%D0%BE%D1%81%D1%82%D1%8C_(%D0%B3%D0%B5%D0%BE%D0%BC%D0%B5%D1%82%D1%80%D0%B8%D1%8F)" TargetMode="External"/><Relationship Id="rId4" Type="http://schemas.openxmlformats.org/officeDocument/2006/relationships/hyperlink" Target="https://ru.wikipedia.org/wiki/%D0%90%D0%BA%D1%81%D0%BE%D0%BD%D0%BE%D0%BC%D0%B5%D1%82%D1%80%D0%B8%D1%87%D0%B5%D1%81%D0%BA%D0%B0%D1%8F_%D0%BF%D1%80%D0%BE%D0%B5%D0%BA%D1%86%D0%B8%D1%8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_%D0%B4%D0%B5%D0%BA%D0%B0%D0%B1%D1%80%D1%8F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s://ru.wikipedia.org/wiki/%D0%9F%D0%B0%D1%80%D0%B8%D0%B6" TargetMode="External"/><Relationship Id="rId12" Type="http://schemas.openxmlformats.org/officeDocument/2006/relationships/hyperlink" Target="https://ru.wikipedia.org/wiki/%D0%98%D0%BC%D0%BF%D1%80%D0%B5%D1%81%D1%81%D0%B8%D0%BE%D0%BD%D0%B8%D0%B7%D0%BC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u.wikipedia.org/wiki/1840_%D0%B3%D0%BE%D0%B4" TargetMode="External"/><Relationship Id="rId11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14_%D0%BD%D0%BE%D1%8F%D0%B1%D1%80%D1%8F" TargetMode="External"/><Relationship Id="rId10" Type="http://schemas.openxmlformats.org/officeDocument/2006/relationships/hyperlink" Target="https://ru.wikipedia.org/wiki/%D0%96%D0%B8%D0%B2%D0%B5%D1%80%D0%BD%D0%B8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Relationship Id="rId9" Type="http://schemas.openxmlformats.org/officeDocument/2006/relationships/hyperlink" Target="https://ru.wikipedia.org/wiki/1926_%D0%B3%D0%BE%D0%B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6E63-7EB6-4D50-9165-27E4F9A6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9911"/>
            <a:ext cx="7886700" cy="5504155"/>
          </a:xfrm>
        </p:spPr>
        <p:txBody>
          <a:bodyPr>
            <a:normAutofit/>
          </a:bodyPr>
          <a:lstStyle/>
          <a:p>
            <a:r>
              <a:rPr lang="ru-RU" sz="3600" dirty="0"/>
              <a:t>Размер слайда: Широкоформатный (4:3)</a:t>
            </a:r>
            <a:br>
              <a:rPr lang="ru-RU" sz="3600" dirty="0"/>
            </a:br>
            <a:r>
              <a:rPr lang="ru-RU" sz="3600" dirty="0"/>
              <a:t>Основной шрифт: </a:t>
            </a:r>
            <a:r>
              <a:rPr lang="ru-RU" sz="3600" dirty="0" err="1"/>
              <a:t>Calibri</a:t>
            </a:r>
            <a:br>
              <a:rPr lang="ru-RU" sz="3600" dirty="0"/>
            </a:br>
            <a:r>
              <a:rPr lang="ru-RU" sz="3600" dirty="0"/>
              <a:t>Цвет фона: чёрный</a:t>
            </a:r>
            <a:br>
              <a:rPr lang="ru-RU" sz="3600" dirty="0"/>
            </a:br>
            <a:r>
              <a:rPr lang="ru-RU" sz="3600" dirty="0"/>
              <a:t>Цвет текста: светлый.</a:t>
            </a:r>
            <a:br>
              <a:rPr lang="ru-RU" sz="3600" dirty="0"/>
            </a:br>
            <a:r>
              <a:rPr lang="ru-RU" sz="3600" dirty="0"/>
              <a:t>Не более трёх основных цветов в презентации</a:t>
            </a:r>
            <a:br>
              <a:rPr lang="ru-RU" sz="3600" dirty="0"/>
            </a:br>
            <a:r>
              <a:rPr lang="ru-RU" sz="3600" dirty="0"/>
              <a:t>Интервал у текста 1,0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103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301827" y="872554"/>
            <a:ext cx="573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ВСТУПИТЕЛЬНЫЕ ИСПЫТАНИЯ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ПРИ ПРИЕМЕ НА 1 КУРС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9649" y="3996791"/>
            <a:ext cx="1" cy="235291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2D72139-6465-4AD7-82BF-6DEB2A7F7DD7}"/>
              </a:ext>
            </a:extLst>
          </p:cNvPr>
          <p:cNvCxnSpPr>
            <a:cxnSpLocks/>
          </p:cNvCxnSpPr>
          <p:nvPr/>
        </p:nvCxnSpPr>
        <p:spPr>
          <a:xfrm>
            <a:off x="3409950" y="3607780"/>
            <a:ext cx="615975" cy="0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96DFD0-1F9F-45F3-A6B4-4CF810221DE5}"/>
              </a:ext>
            </a:extLst>
          </p:cNvPr>
          <p:cNvCxnSpPr>
            <a:cxnSpLocks/>
          </p:cNvCxnSpPr>
          <p:nvPr/>
        </p:nvCxnSpPr>
        <p:spPr>
          <a:xfrm>
            <a:off x="2867025" y="2220155"/>
            <a:ext cx="1340332" cy="0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C5EAA6-0CC6-41AB-8048-8E51C88B26CD}"/>
              </a:ext>
            </a:extLst>
          </p:cNvPr>
          <p:cNvSpPr/>
          <p:nvPr/>
        </p:nvSpPr>
        <p:spPr>
          <a:xfrm>
            <a:off x="5028969" y="1749878"/>
            <a:ext cx="349658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НА ОСНОВАНИИ РЕЗУЛЬТАТОВ ЕГЭ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9AE7B6-04E7-45BE-9057-E81EEB11823A}"/>
              </a:ext>
            </a:extLst>
          </p:cNvPr>
          <p:cNvSpPr/>
          <p:nvPr/>
        </p:nvSpPr>
        <p:spPr>
          <a:xfrm>
            <a:off x="4821085" y="3129343"/>
            <a:ext cx="383099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НА ОСНОВАНИИ ВНУТРЕННИХ ВСТУПИТЕЛЬНЫХ ИСПЫТАНИЙ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8260A7-8A2F-4727-899E-3B2DAB234185}"/>
              </a:ext>
            </a:extLst>
          </p:cNvPr>
          <p:cNvSpPr/>
          <p:nvPr/>
        </p:nvSpPr>
        <p:spPr>
          <a:xfrm>
            <a:off x="4612858" y="4108566"/>
            <a:ext cx="418572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лица, имеющие начальное профессиональное, среднее профессиональное и высшее образование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4CE828-900C-42CC-88A3-60579C007078}"/>
              </a:ext>
            </a:extLst>
          </p:cNvPr>
          <p:cNvSpPr/>
          <p:nvPr/>
        </p:nvSpPr>
        <p:spPr>
          <a:xfrm>
            <a:off x="4589344" y="4961470"/>
            <a:ext cx="406273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лица, с ограниченными возможностями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(при отсутствии ЕГЭ)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2B9E86A-E037-4697-B785-E27A5C5C5BF4}"/>
              </a:ext>
            </a:extLst>
          </p:cNvPr>
          <p:cNvSpPr/>
          <p:nvPr/>
        </p:nvSpPr>
        <p:spPr>
          <a:xfrm>
            <a:off x="4589344" y="5727617"/>
            <a:ext cx="235673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иностранные граждане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CA2670E-3E64-4CF2-8E38-EA38C5E3D1C4}"/>
              </a:ext>
            </a:extLst>
          </p:cNvPr>
          <p:cNvSpPr/>
          <p:nvPr/>
        </p:nvSpPr>
        <p:spPr>
          <a:xfrm>
            <a:off x="4241722" y="1845109"/>
            <a:ext cx="742270" cy="742270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BDB39B9-D54E-4330-8B41-78DCD9021B67}"/>
              </a:ext>
            </a:extLst>
          </p:cNvPr>
          <p:cNvSpPr/>
          <p:nvPr/>
        </p:nvSpPr>
        <p:spPr>
          <a:xfrm>
            <a:off x="4057193" y="3218070"/>
            <a:ext cx="742270" cy="742270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3B57FF3D-B64B-469F-A19F-400C56E5F510}"/>
              </a:ext>
            </a:extLst>
          </p:cNvPr>
          <p:cNvSpPr/>
          <p:nvPr/>
        </p:nvSpPr>
        <p:spPr>
          <a:xfrm rot="16200000" flipH="1">
            <a:off x="4415712" y="5545835"/>
            <a:ext cx="1123056" cy="1080963"/>
          </a:xfrm>
          <a:prstGeom prst="arc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632D60B-136A-448B-9B14-86CB102ABC36}"/>
              </a:ext>
            </a:extLst>
          </p:cNvPr>
          <p:cNvCxnSpPr>
            <a:cxnSpLocks/>
          </p:cNvCxnSpPr>
          <p:nvPr/>
        </p:nvCxnSpPr>
        <p:spPr>
          <a:xfrm flipH="1">
            <a:off x="4974860" y="6647844"/>
            <a:ext cx="4074255" cy="1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124FB604-F08A-4C2E-9A30-6F0F414B0C42}"/>
              </a:ext>
            </a:extLst>
          </p:cNvPr>
          <p:cNvSpPr/>
          <p:nvPr/>
        </p:nvSpPr>
        <p:spPr>
          <a:xfrm>
            <a:off x="4288934" y="4264151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1543488-6105-4B48-BEF9-AB9F57D887F0}"/>
              </a:ext>
            </a:extLst>
          </p:cNvPr>
          <p:cNvSpPr/>
          <p:nvPr/>
        </p:nvSpPr>
        <p:spPr>
          <a:xfrm>
            <a:off x="4288934" y="5097100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5C7369C-B5E4-4573-B89F-996E36170466}"/>
              </a:ext>
            </a:extLst>
          </p:cNvPr>
          <p:cNvSpPr/>
          <p:nvPr/>
        </p:nvSpPr>
        <p:spPr>
          <a:xfrm>
            <a:off x="4288934" y="5781180"/>
            <a:ext cx="278788" cy="278788"/>
          </a:xfrm>
          <a:prstGeom prst="ellipse">
            <a:avLst/>
          </a:prstGeom>
          <a:solidFill>
            <a:schemeClr val="bg1"/>
          </a:solidFill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49BB7-D0A5-44B4-8A67-7619F0974C08}"/>
              </a:ext>
            </a:extLst>
          </p:cNvPr>
          <p:cNvSpPr txBox="1"/>
          <p:nvPr/>
        </p:nvSpPr>
        <p:spPr>
          <a:xfrm>
            <a:off x="4400299" y="18893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5CC0E-66E8-41AD-BCEB-7BAE1F310050}"/>
              </a:ext>
            </a:extLst>
          </p:cNvPr>
          <p:cNvSpPr txBox="1"/>
          <p:nvPr/>
        </p:nvSpPr>
        <p:spPr>
          <a:xfrm>
            <a:off x="4226581" y="327736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8329" y="4572138"/>
            <a:ext cx="1" cy="495763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D0233B7-577A-4E74-9436-920994CF4014}"/>
              </a:ext>
            </a:extLst>
          </p:cNvPr>
          <p:cNvCxnSpPr>
            <a:cxnSpLocks/>
          </p:cNvCxnSpPr>
          <p:nvPr/>
        </p:nvCxnSpPr>
        <p:spPr>
          <a:xfrm flipH="1">
            <a:off x="4428327" y="5405087"/>
            <a:ext cx="1" cy="346894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Картинки по запросу ВСТУПИТЕЛЬНЫЙ">
            <a:extLst>
              <a:ext uri="{FF2B5EF4-FFF2-40B4-BE49-F238E27FC236}">
                <a16:creationId xmlns:a16="http://schemas.microsoft.com/office/drawing/2014/main" id="{98B157B0-62EC-46B6-908B-188735CC6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6691"/>
          <a:stretch/>
        </p:blipFill>
        <p:spPr bwMode="auto">
          <a:xfrm>
            <a:off x="140129" y="1868837"/>
            <a:ext cx="3559677" cy="3559677"/>
          </a:xfrm>
          <a:prstGeom prst="ellipse">
            <a:avLst/>
          </a:prstGeom>
          <a:noFill/>
          <a:ln w="76200" cmpd="dbl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315403" y="1467551"/>
            <a:ext cx="7520553" cy="103179"/>
            <a:chOff x="315403" y="848791"/>
            <a:chExt cx="7520553" cy="103179"/>
          </a:xfrm>
        </p:grpSpPr>
        <p:cxnSp>
          <p:nvCxnSpPr>
            <p:cNvPr id="40" name="Прямая соединительная линия 39"/>
            <p:cNvCxnSpPr>
              <a:stCxn id="41" idx="2"/>
            </p:cNvCxnSpPr>
            <p:nvPr/>
          </p:nvCxnSpPr>
          <p:spPr>
            <a:xfrm>
              <a:off x="315403" y="900381"/>
              <a:ext cx="75205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315403" y="848791"/>
              <a:ext cx="103179" cy="1031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7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52" y="1231010"/>
            <a:ext cx="8886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KPI - система показателей, с помощью которой работодатели оценивают своих сотрудников. Показатели работы каждого отдельного сотрудника привязывают к общим KPI всей компании (таким, как прибыль, рентабельность или капитализация). </a:t>
            </a:r>
          </a:p>
        </p:txBody>
      </p:sp>
      <p:pic>
        <p:nvPicPr>
          <p:cNvPr id="6" name="Picture 2" descr="KPI: что это такое, для чего нужен и как рассчитать ключевые показатели  эффективности | Calltouch.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1545"/>
            <a:ext cx="4905375" cy="30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5375" y="2861545"/>
            <a:ext cx="4238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-Цель системы - сделать так, чтобы действия сотрудников из разных служб не были противоречивыми и не тормозили работу специалистов из других подразделений. Каждый вносит вклад в общее дело, работает на достижение стоящих перед ним целей и в результате получает бонусы за их выполнение.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 ХОРОШЕЙ ПРЕЗЕНТАЦИИ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66992" y="1148624"/>
            <a:ext cx="680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ubik Black" panose="02000604000000020004" pitchFamily="2" charset="-79"/>
                <a:sym typeface="Libre Franklin Medium"/>
              </a:rPr>
              <a:t>КУРСЫ ДОВУЗОВСКОЙ ПОДГОТОВКИ МГУТУ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15403" y="1467551"/>
            <a:ext cx="7520553" cy="103179"/>
            <a:chOff x="315403" y="848791"/>
            <a:chExt cx="7520553" cy="103179"/>
          </a:xfrm>
        </p:grpSpPr>
        <p:cxnSp>
          <p:nvCxnSpPr>
            <p:cNvPr id="32" name="Прямая соединительная линия 31"/>
            <p:cNvCxnSpPr>
              <a:stCxn id="33" idx="2"/>
            </p:cNvCxnSpPr>
            <p:nvPr/>
          </p:nvCxnSpPr>
          <p:spPr>
            <a:xfrm>
              <a:off x="315403" y="900381"/>
              <a:ext cx="75205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315403" y="848791"/>
              <a:ext cx="103179" cy="1031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BBC585-BDD5-42F1-814C-D617F0779910}"/>
              </a:ext>
            </a:extLst>
          </p:cNvPr>
          <p:cNvSpPr/>
          <p:nvPr/>
        </p:nvSpPr>
        <p:spPr>
          <a:xfrm>
            <a:off x="588203" y="3548196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4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Русский язык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9BA05B-0391-452D-979C-0D719724E3CE}"/>
              </a:ext>
            </a:extLst>
          </p:cNvPr>
          <p:cNvSpPr/>
          <p:nvPr/>
        </p:nvSpPr>
        <p:spPr>
          <a:xfrm>
            <a:off x="2411618" y="3543616"/>
            <a:ext cx="124585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Математика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BE8C16-7977-41E5-84F4-AE34CF1F64F6}"/>
              </a:ext>
            </a:extLst>
          </p:cNvPr>
          <p:cNvSpPr/>
          <p:nvPr/>
        </p:nvSpPr>
        <p:spPr>
          <a:xfrm>
            <a:off x="495265" y="5017414"/>
            <a:ext cx="16353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Химия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BFE9A7-615B-49BD-8421-6ECCC5E8BC8C}"/>
              </a:ext>
            </a:extLst>
          </p:cNvPr>
          <p:cNvSpPr/>
          <p:nvPr/>
        </p:nvSpPr>
        <p:spPr>
          <a:xfrm>
            <a:off x="5723447" y="3537237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Физика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91EF26-83E8-4CAB-8040-45E47E2B85A8}"/>
              </a:ext>
            </a:extLst>
          </p:cNvPr>
          <p:cNvSpPr/>
          <p:nvPr/>
        </p:nvSpPr>
        <p:spPr>
          <a:xfrm>
            <a:off x="5301056" y="5023582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Обществознание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25631A8-A772-409B-86A3-1F14DD5C368E}"/>
              </a:ext>
            </a:extLst>
          </p:cNvPr>
          <p:cNvSpPr/>
          <p:nvPr/>
        </p:nvSpPr>
        <p:spPr>
          <a:xfrm>
            <a:off x="4054016" y="3543616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Литература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5C3B13-CF8A-49E0-B4EB-B8E582BE54F1}"/>
              </a:ext>
            </a:extLst>
          </p:cNvPr>
          <p:cNvSpPr/>
          <p:nvPr/>
        </p:nvSpPr>
        <p:spPr>
          <a:xfrm>
            <a:off x="4200691" y="5012216"/>
            <a:ext cx="91723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Рисунок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1C6819-98B4-479F-B8FB-E7D3E59FED89}"/>
              </a:ext>
            </a:extLst>
          </p:cNvPr>
          <p:cNvSpPr/>
          <p:nvPr/>
        </p:nvSpPr>
        <p:spPr>
          <a:xfrm>
            <a:off x="6898292" y="3548195"/>
            <a:ext cx="198483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Информатика и ИКТ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BE8C16-7977-41E5-84F4-AE34CF1F64F6}"/>
              </a:ext>
            </a:extLst>
          </p:cNvPr>
          <p:cNvSpPr/>
          <p:nvPr/>
        </p:nvSpPr>
        <p:spPr>
          <a:xfrm>
            <a:off x="2216889" y="5013854"/>
            <a:ext cx="16353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Биология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60" y="2747571"/>
            <a:ext cx="712280" cy="7122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73" y="4328217"/>
            <a:ext cx="614876" cy="6148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91" y="2847071"/>
            <a:ext cx="621109" cy="6211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2" y="4328217"/>
            <a:ext cx="614876" cy="6148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3" y="2824433"/>
            <a:ext cx="646377" cy="6463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90" y="2824432"/>
            <a:ext cx="650443" cy="6504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7" y="4286652"/>
            <a:ext cx="659769" cy="6597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67" y="4267464"/>
            <a:ext cx="685356" cy="6853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78" y="4286652"/>
            <a:ext cx="704244" cy="7042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82" y="2746850"/>
            <a:ext cx="772257" cy="77225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432894" y="5012217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Libre Franklin Medium"/>
                <a:sym typeface="Libre Franklin Medium"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237938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211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Компании могут развивать собственные логистические подразделения, а могут привлекать транспортно-логистические организации для решения вопросов поставок, складирования и снабжения. В зависимости от уровня привлечения независимых компаний для решения бизнес-задач в логистике различают разные уровни: 1PL (от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 tooltip="Английский язык"/>
              </a:rPr>
              <a:t>англ.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first-party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 подход, при котором организация обращается к предприятию-специалисту отдельной логистической операции: склад (хранение), почта (информационный обмен), такси (транспорт);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 tooltip="3PL"/>
              </a:rPr>
              <a:t>3PL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third-party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 подход, при котором полный комплекс логистических услуг от доставки и адресного хранения до управления заказами и отслеживания движения товаров передается на сторону транспортно-логистической организации. В функции такого 3PL-провайдера входит организация и управление перевозками, учёт и управление запасами, подготовка импортно-экспортной и фрахтовой документации, складское хранение, обработка груза, доставка конечному потребителю.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Задача управления логистикой на практике сводится к управлению несколькими компонентами, которые составляют так называемый 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logistics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mix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складские сооружения (отдельные складские постройки, центры дистрибуции, складские помещения, совмещенные с магазином);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запасы (объем запасов по каждому наименованию, место нахождения запаса);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транспортировка (виды транспорта, сроки, виды тары, наличие водителей и т. д.);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комплектация и упаковка (простота и легкость с точки зрения логистического обслуживания с одновременным сохранением влияния на покупательскую активность);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связь (возможность получения как конечной, так и промежуточной информации в процессе товародвижения)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[5]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924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55965"/>
          <a:stretch/>
        </p:blipFill>
        <p:spPr>
          <a:xfrm>
            <a:off x="86029" y="1419225"/>
            <a:ext cx="5050969" cy="34926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94148" y="1100670"/>
            <a:ext cx="39498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Изометри́ческая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прое́кция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 tooltip="Древнегреческий язык"/>
              </a:rPr>
              <a:t>др.-греч.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ἴσος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«равный» +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μετρέω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«измеряю») — это разновидность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 tooltip="Аксонометрическая проекция"/>
              </a:rPr>
              <a:t>аксонометрической проекции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при которой в отображении трёхмерного объекта на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 tooltip="Плоскость (геометрия)"/>
              </a:rPr>
              <a:t>плоскость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коэффициент искажения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(отношение длины спроецированного на плоскость отрезка, параллельного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 tooltip="Прямоугольная система координат"/>
              </a:rPr>
              <a:t>координатной оси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к действительной длине отрезка) по всем трём осям один и тот же. Слово «изометрическая» в названии проекции пришло из греческого языка и означает «равный размер», отражая тот факт, что в этой проекции масштабы по всем осям равны. В других видах проекций это не так.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5622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5389563" cy="4043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1" y="676685"/>
            <a:ext cx="3236495" cy="5259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781" y="54530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Оска́р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Клод Моне́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 tooltip="Французский язык"/>
              </a:rPr>
              <a:t>фр.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Oscar-Claude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Monet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 tooltip="14 ноября"/>
              </a:rPr>
              <a:t>14 ноября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 tooltip="1840 год"/>
              </a:rPr>
              <a:t>1840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 tooltip="Париж"/>
              </a:rPr>
              <a:t>Париж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—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8" tooltip="5 декабря"/>
              </a:rPr>
              <a:t>5 декабря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9" tooltip="1926 год"/>
              </a:rPr>
              <a:t>1926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0" tooltip="Живерни"/>
              </a:rPr>
              <a:t>Живерни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 —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1" tooltip="Франция"/>
              </a:rPr>
              <a:t>французский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живописец, один из основателей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12" tooltip="Импрессионизм"/>
              </a:rPr>
              <a:t>импрессионизма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864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70876" y="840984"/>
          <a:ext cx="6396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7500" y="1010060"/>
            <a:ext cx="21145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Структура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— это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упорядоченная совокупность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внутренних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связей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некоторого объекта, обеспечивающих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воспроизводимость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при изменяющихся условиях. Иногда в определении понятия структуры добавляют, что указанные внутренние связи устойчивы и что они обеспечивают 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целостность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объекта и его 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тождественность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самому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себе. Подобное ограничение, по-видимому, излишне, так как в некоторых отраслях знания рассматриваются объекты с переменной, нестационарной и тому подобными структурами.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1502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некачественной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000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C25CA3-5330-4A68-9EFD-497495916EF8}"/>
              </a:ext>
            </a:extLst>
          </p:cNvPr>
          <p:cNvSpPr txBox="1"/>
          <p:nvPr/>
        </p:nvSpPr>
        <p:spPr>
          <a:xfrm>
            <a:off x="526772" y="370357"/>
            <a:ext cx="4733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3200" dirty="0">
                <a:solidFill>
                  <a:prstClr val="white"/>
                </a:solidFill>
                <a:latin typeface="Calibri" panose="020F0502020204030204"/>
              </a:rPr>
              <a:t>Размер слайда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02EFC-55AD-4CE9-BB50-D51084E88718}"/>
              </a:ext>
            </a:extLst>
          </p:cNvPr>
          <p:cNvSpPr txBox="1"/>
          <p:nvPr/>
        </p:nvSpPr>
        <p:spPr>
          <a:xfrm>
            <a:off x="526773" y="3149276"/>
            <a:ext cx="45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2400" dirty="0">
                <a:solidFill>
                  <a:prstClr val="white"/>
                </a:solidFill>
                <a:latin typeface="Calibri" panose="020F0502020204030204"/>
              </a:rPr>
              <a:t>Цвет фона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6B56B4B-CA2E-4837-89F6-91816CA71E9E}"/>
              </a:ext>
            </a:extLst>
          </p:cNvPr>
          <p:cNvGrpSpPr/>
          <p:nvPr/>
        </p:nvGrpSpPr>
        <p:grpSpPr>
          <a:xfrm>
            <a:off x="621438" y="1435151"/>
            <a:ext cx="8096433" cy="1275754"/>
            <a:chOff x="755974" y="2210831"/>
            <a:chExt cx="10429875" cy="1394155"/>
          </a:xfrm>
        </p:grpSpPr>
        <p:sp>
          <p:nvSpPr>
            <p:cNvPr id="5" name="Google Shape;2837;p47">
              <a:extLst>
                <a:ext uri="{FF2B5EF4-FFF2-40B4-BE49-F238E27FC236}">
                  <a16:creationId xmlns:a16="http://schemas.microsoft.com/office/drawing/2014/main" id="{012FDA47-5627-40CC-A384-1AB1BDC84BB5}"/>
                </a:ext>
              </a:extLst>
            </p:cNvPr>
            <p:cNvSpPr/>
            <p:nvPr/>
          </p:nvSpPr>
          <p:spPr>
            <a:xfrm rot="16990141">
              <a:off x="4087857" y="2517669"/>
              <a:ext cx="882948" cy="673115"/>
            </a:xfrm>
            <a:custGeom>
              <a:avLst/>
              <a:gdLst/>
              <a:ahLst/>
              <a:cxnLst/>
              <a:rect l="l" t="t" r="r" b="b"/>
              <a:pathLst>
                <a:path w="20063" h="15295" extrusionOk="0">
                  <a:moveTo>
                    <a:pt x="10657" y="1"/>
                  </a:moveTo>
                  <a:cubicBezTo>
                    <a:pt x="5482" y="1"/>
                    <a:pt x="1229" y="4371"/>
                    <a:pt x="2698" y="11301"/>
                  </a:cubicBezTo>
                  <a:lnTo>
                    <a:pt x="1" y="11404"/>
                  </a:lnTo>
                  <a:lnTo>
                    <a:pt x="5762" y="15295"/>
                  </a:lnTo>
                  <a:lnTo>
                    <a:pt x="6899" y="9166"/>
                  </a:lnTo>
                  <a:lnTo>
                    <a:pt x="4924" y="10543"/>
                  </a:lnTo>
                  <a:cubicBezTo>
                    <a:pt x="2470" y="5336"/>
                    <a:pt x="6367" y="689"/>
                    <a:pt x="11516" y="689"/>
                  </a:cubicBezTo>
                  <a:cubicBezTo>
                    <a:pt x="14266" y="689"/>
                    <a:pt x="17374" y="2014"/>
                    <a:pt x="20063" y="5287"/>
                  </a:cubicBezTo>
                  <a:cubicBezTo>
                    <a:pt x="17311" y="1626"/>
                    <a:pt x="13813" y="1"/>
                    <a:pt x="10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600" kern="0" dirty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303DAD7-2ED7-41FD-A782-965771AC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974" y="2210831"/>
              <a:ext cx="10429875" cy="3333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0225E63-F2B9-424B-8730-547BB7C06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732"/>
            <a:stretch/>
          </p:blipFill>
          <p:spPr>
            <a:xfrm>
              <a:off x="4957617" y="2681061"/>
              <a:ext cx="678073" cy="92392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5B664E0-7DF1-427F-84F7-9938F09F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8624" y="2854226"/>
              <a:ext cx="2543175" cy="609600"/>
            </a:xfrm>
            <a:prstGeom prst="rect">
              <a:avLst/>
            </a:prstGeom>
          </p:spPr>
        </p:pic>
        <p:sp>
          <p:nvSpPr>
            <p:cNvPr id="14" name="Google Shape;2829;p47">
              <a:extLst>
                <a:ext uri="{FF2B5EF4-FFF2-40B4-BE49-F238E27FC236}">
                  <a16:creationId xmlns:a16="http://schemas.microsoft.com/office/drawing/2014/main" id="{E6293417-D836-419F-A6C3-FEBEAFDF4C16}"/>
                </a:ext>
              </a:extLst>
            </p:cNvPr>
            <p:cNvSpPr/>
            <p:nvPr/>
          </p:nvSpPr>
          <p:spPr>
            <a:xfrm rot="2684880">
              <a:off x="5907649" y="2911274"/>
              <a:ext cx="558703" cy="495502"/>
            </a:xfrm>
            <a:custGeom>
              <a:avLst/>
              <a:gdLst/>
              <a:ahLst/>
              <a:cxnLst/>
              <a:rect l="l" t="t" r="r" b="b"/>
              <a:pathLst>
                <a:path w="10870" h="9895" extrusionOk="0">
                  <a:moveTo>
                    <a:pt x="10869" y="1"/>
                  </a:moveTo>
                  <a:lnTo>
                    <a:pt x="10869" y="1"/>
                  </a:lnTo>
                  <a:cubicBezTo>
                    <a:pt x="9779" y="276"/>
                    <a:pt x="3914" y="1917"/>
                    <a:pt x="3914" y="1917"/>
                  </a:cubicBezTo>
                  <a:lnTo>
                    <a:pt x="5727" y="2549"/>
                  </a:lnTo>
                  <a:lnTo>
                    <a:pt x="0" y="9894"/>
                  </a:lnTo>
                  <a:lnTo>
                    <a:pt x="7736" y="4959"/>
                  </a:lnTo>
                  <a:cubicBezTo>
                    <a:pt x="8057" y="5847"/>
                    <a:pt x="8368" y="6706"/>
                    <a:pt x="8409" y="6706"/>
                  </a:cubicBezTo>
                  <a:cubicBezTo>
                    <a:pt x="8411" y="6706"/>
                    <a:pt x="8413" y="6701"/>
                    <a:pt x="8413" y="6692"/>
                  </a:cubicBezTo>
                  <a:cubicBezTo>
                    <a:pt x="8413" y="6416"/>
                    <a:pt x="10869" y="1"/>
                    <a:pt x="108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60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2D86EE-C6F6-4535-AD2D-5FD8AFAF603C}"/>
              </a:ext>
            </a:extLst>
          </p:cNvPr>
          <p:cNvSpPr txBox="1"/>
          <p:nvPr/>
        </p:nvSpPr>
        <p:spPr>
          <a:xfrm>
            <a:off x="526772" y="844227"/>
            <a:ext cx="4733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Конструктор-размер слайда- «Стандартный (4:3)»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FA6A0B-AB54-4955-AF3C-81CC3E69B22C}"/>
              </a:ext>
            </a:extLst>
          </p:cNvPr>
          <p:cNvSpPr txBox="1"/>
          <p:nvPr/>
        </p:nvSpPr>
        <p:spPr>
          <a:xfrm>
            <a:off x="526773" y="3560067"/>
            <a:ext cx="6593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Конструктор-темы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– </a:t>
            </a: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тема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Office</a:t>
            </a: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(белая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)</a:t>
            </a: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- варианты- тема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Office</a:t>
            </a:r>
            <a:r>
              <a:rPr lang="ru-RU" sz="1600" dirty="0">
                <a:solidFill>
                  <a:prstClr val="white"/>
                </a:solidFill>
                <a:latin typeface="Calibri" panose="020F0502020204030204"/>
              </a:rPr>
              <a:t>(чёрная)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531759-6B1B-406E-A649-89EB621A7B18}"/>
              </a:ext>
            </a:extLst>
          </p:cNvPr>
          <p:cNvGrpSpPr/>
          <p:nvPr/>
        </p:nvGrpSpPr>
        <p:grpSpPr>
          <a:xfrm>
            <a:off x="319263" y="4262101"/>
            <a:ext cx="8398608" cy="2225541"/>
            <a:chOff x="247523" y="3931687"/>
            <a:chExt cx="8180335" cy="198492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CDFE19A-1DBE-45C9-96F8-68A93FED7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452" y="3931687"/>
              <a:ext cx="7822406" cy="25003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CE8BF-188B-4573-8888-2C390CAA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451" y="4276255"/>
              <a:ext cx="7496368" cy="79201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711C60A-DE68-4D37-9A44-6F29CADF9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452" y="5137946"/>
              <a:ext cx="3621881" cy="778669"/>
            </a:xfrm>
            <a:prstGeom prst="rect">
              <a:avLst/>
            </a:prstGeom>
          </p:spPr>
        </p:pic>
        <p:sp>
          <p:nvSpPr>
            <p:cNvPr id="28" name="Google Shape;2833;p47">
              <a:extLst>
                <a:ext uri="{FF2B5EF4-FFF2-40B4-BE49-F238E27FC236}">
                  <a16:creationId xmlns:a16="http://schemas.microsoft.com/office/drawing/2014/main" id="{F8B0AE37-72DD-4030-81EE-4CF2E56FE39C}"/>
                </a:ext>
              </a:extLst>
            </p:cNvPr>
            <p:cNvSpPr/>
            <p:nvPr/>
          </p:nvSpPr>
          <p:spPr>
            <a:xfrm rot="14978455">
              <a:off x="236636" y="4101915"/>
              <a:ext cx="378722" cy="291776"/>
            </a:xfrm>
            <a:custGeom>
              <a:avLst/>
              <a:gdLst/>
              <a:ahLst/>
              <a:cxnLst/>
              <a:rect l="l" t="t" r="r" b="b"/>
              <a:pathLst>
                <a:path w="9596" h="7393" extrusionOk="0">
                  <a:moveTo>
                    <a:pt x="5372" y="1"/>
                  </a:moveTo>
                  <a:cubicBezTo>
                    <a:pt x="4832" y="12"/>
                    <a:pt x="4316" y="116"/>
                    <a:pt x="3822" y="299"/>
                  </a:cubicBezTo>
                  <a:cubicBezTo>
                    <a:pt x="3501" y="426"/>
                    <a:pt x="3202" y="575"/>
                    <a:pt x="2927" y="758"/>
                  </a:cubicBezTo>
                  <a:cubicBezTo>
                    <a:pt x="2640" y="954"/>
                    <a:pt x="2387" y="1172"/>
                    <a:pt x="2158" y="1424"/>
                  </a:cubicBezTo>
                  <a:cubicBezTo>
                    <a:pt x="1951" y="1654"/>
                    <a:pt x="1779" y="1895"/>
                    <a:pt x="1630" y="2170"/>
                  </a:cubicBezTo>
                  <a:cubicBezTo>
                    <a:pt x="1366" y="1906"/>
                    <a:pt x="1090" y="678"/>
                    <a:pt x="1090" y="678"/>
                  </a:cubicBezTo>
                  <a:cubicBezTo>
                    <a:pt x="1090" y="793"/>
                    <a:pt x="0" y="5728"/>
                    <a:pt x="0" y="5728"/>
                  </a:cubicBezTo>
                  <a:lnTo>
                    <a:pt x="4637" y="3811"/>
                  </a:lnTo>
                  <a:cubicBezTo>
                    <a:pt x="4603" y="3811"/>
                    <a:pt x="3684" y="3811"/>
                    <a:pt x="3156" y="3479"/>
                  </a:cubicBezTo>
                  <a:cubicBezTo>
                    <a:pt x="3329" y="3387"/>
                    <a:pt x="3501" y="3283"/>
                    <a:pt x="3673" y="3192"/>
                  </a:cubicBezTo>
                  <a:cubicBezTo>
                    <a:pt x="3845" y="3088"/>
                    <a:pt x="4017" y="3008"/>
                    <a:pt x="4189" y="2939"/>
                  </a:cubicBezTo>
                  <a:cubicBezTo>
                    <a:pt x="4350" y="2870"/>
                    <a:pt x="4511" y="2801"/>
                    <a:pt x="4683" y="2756"/>
                  </a:cubicBezTo>
                  <a:cubicBezTo>
                    <a:pt x="4912" y="2687"/>
                    <a:pt x="5165" y="2652"/>
                    <a:pt x="5406" y="2641"/>
                  </a:cubicBezTo>
                  <a:cubicBezTo>
                    <a:pt x="5528" y="2627"/>
                    <a:pt x="5650" y="2621"/>
                    <a:pt x="5773" y="2621"/>
                  </a:cubicBezTo>
                  <a:cubicBezTo>
                    <a:pt x="5960" y="2621"/>
                    <a:pt x="6148" y="2636"/>
                    <a:pt x="6336" y="2664"/>
                  </a:cubicBezTo>
                  <a:cubicBezTo>
                    <a:pt x="6600" y="2710"/>
                    <a:pt x="6852" y="2790"/>
                    <a:pt x="7105" y="2905"/>
                  </a:cubicBezTo>
                  <a:cubicBezTo>
                    <a:pt x="7392" y="3054"/>
                    <a:pt x="7655" y="3249"/>
                    <a:pt x="7862" y="3479"/>
                  </a:cubicBezTo>
                  <a:cubicBezTo>
                    <a:pt x="8103" y="3743"/>
                    <a:pt x="8287" y="4064"/>
                    <a:pt x="8379" y="4408"/>
                  </a:cubicBezTo>
                  <a:cubicBezTo>
                    <a:pt x="8585" y="5154"/>
                    <a:pt x="8482" y="5958"/>
                    <a:pt x="8092" y="6623"/>
                  </a:cubicBezTo>
                  <a:cubicBezTo>
                    <a:pt x="7919" y="6922"/>
                    <a:pt x="7701" y="7174"/>
                    <a:pt x="7437" y="7392"/>
                  </a:cubicBezTo>
                  <a:cubicBezTo>
                    <a:pt x="7782" y="7266"/>
                    <a:pt x="8092" y="7082"/>
                    <a:pt x="8356" y="6853"/>
                  </a:cubicBezTo>
                  <a:cubicBezTo>
                    <a:pt x="8700" y="6554"/>
                    <a:pt x="8975" y="6199"/>
                    <a:pt x="9170" y="5786"/>
                  </a:cubicBezTo>
                  <a:cubicBezTo>
                    <a:pt x="9400" y="5326"/>
                    <a:pt x="9538" y="4821"/>
                    <a:pt x="9572" y="4305"/>
                  </a:cubicBezTo>
                  <a:cubicBezTo>
                    <a:pt x="9595" y="3743"/>
                    <a:pt x="9492" y="3180"/>
                    <a:pt x="9262" y="2664"/>
                  </a:cubicBezTo>
                  <a:cubicBezTo>
                    <a:pt x="9044" y="2159"/>
                    <a:pt x="8734" y="1700"/>
                    <a:pt x="8344" y="1321"/>
                  </a:cubicBezTo>
                  <a:cubicBezTo>
                    <a:pt x="7988" y="977"/>
                    <a:pt x="7598" y="690"/>
                    <a:pt x="7162" y="472"/>
                  </a:cubicBezTo>
                  <a:cubicBezTo>
                    <a:pt x="6818" y="299"/>
                    <a:pt x="6450" y="162"/>
                    <a:pt x="6072" y="81"/>
                  </a:cubicBezTo>
                  <a:cubicBezTo>
                    <a:pt x="5842" y="35"/>
                    <a:pt x="5601" y="1"/>
                    <a:pt x="53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33;p47">
              <a:extLst>
                <a:ext uri="{FF2B5EF4-FFF2-40B4-BE49-F238E27FC236}">
                  <a16:creationId xmlns:a16="http://schemas.microsoft.com/office/drawing/2014/main" id="{D20CB5FE-3870-43AC-AFAC-3857C458857B}"/>
                </a:ext>
              </a:extLst>
            </p:cNvPr>
            <p:cNvSpPr/>
            <p:nvPr/>
          </p:nvSpPr>
          <p:spPr>
            <a:xfrm rot="14978455">
              <a:off x="211427" y="4995934"/>
              <a:ext cx="405941" cy="333749"/>
            </a:xfrm>
            <a:custGeom>
              <a:avLst/>
              <a:gdLst/>
              <a:ahLst/>
              <a:cxnLst/>
              <a:rect l="l" t="t" r="r" b="b"/>
              <a:pathLst>
                <a:path w="9596" h="7393" extrusionOk="0">
                  <a:moveTo>
                    <a:pt x="5372" y="1"/>
                  </a:moveTo>
                  <a:cubicBezTo>
                    <a:pt x="4832" y="12"/>
                    <a:pt x="4316" y="116"/>
                    <a:pt x="3822" y="299"/>
                  </a:cubicBezTo>
                  <a:cubicBezTo>
                    <a:pt x="3501" y="426"/>
                    <a:pt x="3202" y="575"/>
                    <a:pt x="2927" y="758"/>
                  </a:cubicBezTo>
                  <a:cubicBezTo>
                    <a:pt x="2640" y="954"/>
                    <a:pt x="2387" y="1172"/>
                    <a:pt x="2158" y="1424"/>
                  </a:cubicBezTo>
                  <a:cubicBezTo>
                    <a:pt x="1951" y="1654"/>
                    <a:pt x="1779" y="1895"/>
                    <a:pt x="1630" y="2170"/>
                  </a:cubicBezTo>
                  <a:cubicBezTo>
                    <a:pt x="1366" y="1906"/>
                    <a:pt x="1090" y="678"/>
                    <a:pt x="1090" y="678"/>
                  </a:cubicBezTo>
                  <a:cubicBezTo>
                    <a:pt x="1090" y="793"/>
                    <a:pt x="0" y="5728"/>
                    <a:pt x="0" y="5728"/>
                  </a:cubicBezTo>
                  <a:lnTo>
                    <a:pt x="4637" y="3811"/>
                  </a:lnTo>
                  <a:cubicBezTo>
                    <a:pt x="4603" y="3811"/>
                    <a:pt x="3684" y="3811"/>
                    <a:pt x="3156" y="3479"/>
                  </a:cubicBezTo>
                  <a:cubicBezTo>
                    <a:pt x="3329" y="3387"/>
                    <a:pt x="3501" y="3283"/>
                    <a:pt x="3673" y="3192"/>
                  </a:cubicBezTo>
                  <a:cubicBezTo>
                    <a:pt x="3845" y="3088"/>
                    <a:pt x="4017" y="3008"/>
                    <a:pt x="4189" y="2939"/>
                  </a:cubicBezTo>
                  <a:cubicBezTo>
                    <a:pt x="4350" y="2870"/>
                    <a:pt x="4511" y="2801"/>
                    <a:pt x="4683" y="2756"/>
                  </a:cubicBezTo>
                  <a:cubicBezTo>
                    <a:pt x="4912" y="2687"/>
                    <a:pt x="5165" y="2652"/>
                    <a:pt x="5406" y="2641"/>
                  </a:cubicBezTo>
                  <a:cubicBezTo>
                    <a:pt x="5528" y="2627"/>
                    <a:pt x="5650" y="2621"/>
                    <a:pt x="5773" y="2621"/>
                  </a:cubicBezTo>
                  <a:cubicBezTo>
                    <a:pt x="5960" y="2621"/>
                    <a:pt x="6148" y="2636"/>
                    <a:pt x="6336" y="2664"/>
                  </a:cubicBezTo>
                  <a:cubicBezTo>
                    <a:pt x="6600" y="2710"/>
                    <a:pt x="6852" y="2790"/>
                    <a:pt x="7105" y="2905"/>
                  </a:cubicBezTo>
                  <a:cubicBezTo>
                    <a:pt x="7392" y="3054"/>
                    <a:pt x="7655" y="3249"/>
                    <a:pt x="7862" y="3479"/>
                  </a:cubicBezTo>
                  <a:cubicBezTo>
                    <a:pt x="8103" y="3743"/>
                    <a:pt x="8287" y="4064"/>
                    <a:pt x="8379" y="4408"/>
                  </a:cubicBezTo>
                  <a:cubicBezTo>
                    <a:pt x="8585" y="5154"/>
                    <a:pt x="8482" y="5958"/>
                    <a:pt x="8092" y="6623"/>
                  </a:cubicBezTo>
                  <a:cubicBezTo>
                    <a:pt x="7919" y="6922"/>
                    <a:pt x="7701" y="7174"/>
                    <a:pt x="7437" y="7392"/>
                  </a:cubicBezTo>
                  <a:cubicBezTo>
                    <a:pt x="7782" y="7266"/>
                    <a:pt x="8092" y="7082"/>
                    <a:pt x="8356" y="6853"/>
                  </a:cubicBezTo>
                  <a:cubicBezTo>
                    <a:pt x="8700" y="6554"/>
                    <a:pt x="8975" y="6199"/>
                    <a:pt x="9170" y="5786"/>
                  </a:cubicBezTo>
                  <a:cubicBezTo>
                    <a:pt x="9400" y="5326"/>
                    <a:pt x="9538" y="4821"/>
                    <a:pt x="9572" y="4305"/>
                  </a:cubicBezTo>
                  <a:cubicBezTo>
                    <a:pt x="9595" y="3743"/>
                    <a:pt x="9492" y="3180"/>
                    <a:pt x="9262" y="2664"/>
                  </a:cubicBezTo>
                  <a:cubicBezTo>
                    <a:pt x="9044" y="2159"/>
                    <a:pt x="8734" y="1700"/>
                    <a:pt x="8344" y="1321"/>
                  </a:cubicBezTo>
                  <a:cubicBezTo>
                    <a:pt x="7988" y="977"/>
                    <a:pt x="7598" y="690"/>
                    <a:pt x="7162" y="472"/>
                  </a:cubicBezTo>
                  <a:cubicBezTo>
                    <a:pt x="6818" y="299"/>
                    <a:pt x="6450" y="162"/>
                    <a:pt x="6072" y="81"/>
                  </a:cubicBezTo>
                  <a:cubicBezTo>
                    <a:pt x="5842" y="35"/>
                    <a:pt x="5601" y="1"/>
                    <a:pt x="53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35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05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8F5A49-9B8C-4949-8F11-6BAFB8A476ED}"/>
              </a:ext>
            </a:extLst>
          </p:cNvPr>
          <p:cNvSpPr/>
          <p:nvPr/>
        </p:nvSpPr>
        <p:spPr>
          <a:xfrm>
            <a:off x="0" y="580574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ФИО автора курса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уч. степень, уч. звание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E7B784-5049-47C8-ADDA-23FE0D8F1A91}"/>
              </a:ext>
            </a:extLst>
          </p:cNvPr>
          <p:cNvSpPr/>
          <p:nvPr/>
        </p:nvSpPr>
        <p:spPr>
          <a:xfrm>
            <a:off x="3091" y="3782654"/>
            <a:ext cx="913782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Наименование лекции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6BC156-98CF-47AE-BF96-B72AF35F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9683"/>
            <a:ext cx="914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«Наименование </a:t>
            </a:r>
            <a:r>
              <a:rPr lang="ru-RU" altLang="ru-RU" sz="3600" b="1" dirty="0">
                <a:cs typeface="Times New Roman" panose="02020603050405020304" pitchFamily="18" charset="0"/>
              </a:rPr>
              <a:t>к</a:t>
            </a:r>
            <a:r>
              <a:rPr kumimoji="0" lang="ru-RU" altLang="ru-RU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урса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»</a:t>
            </a:r>
            <a:endParaRPr kumimoji="0" lang="en-US" alt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83A6146-60C7-4E81-BDB8-845D968B12D5}"/>
              </a:ext>
            </a:extLst>
          </p:cNvPr>
          <p:cNvSpPr txBox="1"/>
          <p:nvPr/>
        </p:nvSpPr>
        <p:spPr>
          <a:xfrm>
            <a:off x="-3087" y="1545302"/>
            <a:ext cx="9143999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Московский государственный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университет технологий и управления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им. К.Г. Разумовского (ПКУ)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604980-5CB0-44A5-9D8E-3C14C5E74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28" y="44909"/>
            <a:ext cx="1662344" cy="16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5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B065-83EB-4FDF-AC2E-95663DC9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Название слайда </a:t>
            </a:r>
            <a:r>
              <a:rPr lang="ru-RU" sz="3600" dirty="0">
                <a:solidFill>
                  <a:srgbClr val="FFFF66"/>
                </a:solidFill>
                <a:latin typeface="+mn-lt"/>
                <a:cs typeface="Times New Roman" panose="02020603050405020304" pitchFamily="18" charset="0"/>
              </a:rPr>
              <a:t>(36 кегель)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67347-A3D7-4F9D-896F-115A418C883B}"/>
              </a:ext>
            </a:extLst>
          </p:cNvPr>
          <p:cNvSpPr txBox="1"/>
          <p:nvPr/>
        </p:nvSpPr>
        <p:spPr>
          <a:xfrm>
            <a:off x="2286000" y="16906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  <a:cs typeface="Times New Roman" panose="02020603050405020304" pitchFamily="18" charset="0"/>
              </a:rPr>
              <a:t>Текст </a:t>
            </a:r>
            <a:r>
              <a:rPr lang="ru-RU" sz="2400" dirty="0">
                <a:solidFill>
                  <a:srgbClr val="FFFF66"/>
                </a:solidFill>
                <a:latin typeface="+mj-lt"/>
                <a:cs typeface="Times New Roman" panose="02020603050405020304" pitchFamily="18" charset="0"/>
              </a:rPr>
              <a:t>(24 кегель)</a:t>
            </a:r>
            <a:endParaRPr lang="ru-RU" sz="2800" dirty="0">
              <a:solidFill>
                <a:srgbClr val="FFFF6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131" y="166708"/>
            <a:ext cx="88638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Пример текста.</a:t>
            </a: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r>
              <a:rPr lang="ru-RU" sz="3600" b="1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Заголовок.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36 </a:t>
            </a:r>
            <a:r>
              <a:rPr lang="ru-RU" sz="3600" dirty="0" err="1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endParaRPr lang="ru-RU" sz="3600" dirty="0">
              <a:solidFill>
                <a:srgbClr val="FFFF66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Список: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24 </a:t>
            </a:r>
            <a:r>
              <a:rPr lang="ru-RU" sz="2400" dirty="0" err="1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первый пункт;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второй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третий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последний пункт.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53" y="4478008"/>
            <a:ext cx="886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Весь текст выровнен по левому краю</a:t>
            </a:r>
            <a:endParaRPr lang="en-US" sz="2400" dirty="0">
              <a:solidFill>
                <a:srgbClr val="FFFF66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Обратите внимание на знаки препинания в списках.</a:t>
            </a:r>
          </a:p>
        </p:txBody>
      </p:sp>
    </p:spTree>
    <p:extLst>
      <p:ext uri="{BB962C8B-B14F-4D97-AF65-F5344CB8AC3E}">
        <p14:creationId xmlns:p14="http://schemas.microsoft.com/office/powerpoint/2010/main" val="136490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575" y="261788"/>
            <a:ext cx="9072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Схемы и картинки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495" y="2049301"/>
            <a:ext cx="216101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Текст(28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458" y="3277731"/>
            <a:ext cx="2063673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Текст (24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738" y="3291677"/>
            <a:ext cx="2249468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Текст (24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8" name="Прямая со стрелкой 7"/>
          <p:cNvCxnSpPr>
            <a:cxnSpLocks/>
            <a:endCxn id="7" idx="0"/>
          </p:cNvCxnSpPr>
          <p:nvPr/>
        </p:nvCxnSpPr>
        <p:spPr>
          <a:xfrm>
            <a:off x="5436870" y="2796061"/>
            <a:ext cx="1188602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  <a:endCxn id="6" idx="0"/>
          </p:cNvCxnSpPr>
          <p:nvPr/>
        </p:nvCxnSpPr>
        <p:spPr>
          <a:xfrm flipH="1">
            <a:off x="2675295" y="2782115"/>
            <a:ext cx="796964" cy="49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2215" y="1428231"/>
            <a:ext cx="417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 (24 </a:t>
            </a:r>
            <a:r>
              <a:rPr lang="ru-RU" sz="2400" b="1" dirty="0" err="1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lang="ru-RU" sz="2400" b="1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575" y="55675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Заголовок схемы выравнен по центру.</a:t>
            </a:r>
            <a:endParaRPr lang="en-US" sz="2400" dirty="0">
              <a:solidFill>
                <a:srgbClr val="FFFF66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9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52" y="1569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Схемы и картинки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452" y="5728118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 выравнено по центру.</a:t>
            </a:r>
            <a:endParaRPr lang="en-US" sz="2400" dirty="0">
              <a:solidFill>
                <a:srgbClr val="FFFF66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Важно! Разрешение картинок должно быть не меньше </a:t>
            </a:r>
            <a:r>
              <a:rPr lang="en-US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720</a:t>
            </a: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р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19095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Название изображения </a:t>
            </a:r>
            <a:r>
              <a:rPr lang="ru-RU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(18 </a:t>
            </a:r>
            <a:r>
              <a:rPr lang="ru-RU" dirty="0" err="1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пт</a:t>
            </a:r>
            <a:r>
              <a:rPr lang="ru-RU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74" y="780974"/>
            <a:ext cx="5220251" cy="42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89941-289E-4CCD-9392-2A663175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88" y="258568"/>
            <a:ext cx="7886700" cy="5492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66"/>
                </a:solidFill>
              </a:rPr>
              <a:t>Формулы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312E0-76A6-453E-BFB5-86A9E6292D34}"/>
              </a:ext>
            </a:extLst>
          </p:cNvPr>
          <p:cNvSpPr txBox="1"/>
          <p:nvPr/>
        </p:nvSpPr>
        <p:spPr>
          <a:xfrm>
            <a:off x="255789" y="1108254"/>
            <a:ext cx="8719536" cy="2744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х.р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-и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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продуктов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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ru-RU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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исх.в</a:t>
            </a:r>
            <a:r>
              <a:rPr kumimoji="0" lang="ru-RU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-в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где: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kumimoji="0" 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– стехиометрические коэффициенты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		i-го и j-го веществ, соответственно;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		ΔH</a:t>
            </a:r>
            <a:r>
              <a:rPr kumimoji="0" lang="ru-RU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– стандартная энтальпия образования веществ (справочные данные).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2BF3-0D17-4AA5-BDE0-20F1A337C86A}"/>
              </a:ext>
            </a:extLst>
          </p:cNvPr>
          <p:cNvSpPr txBox="1"/>
          <p:nvPr/>
        </p:nvSpPr>
        <p:spPr>
          <a:xfrm>
            <a:off x="255788" y="3699229"/>
            <a:ext cx="804483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Формула выравнена по центру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FFF66"/>
                </a:solidFill>
                <a:latin typeface="Calibri" panose="020F0502020204030204" pitchFamily="34" charset="0"/>
                <a:ea typeface="PT Sans" panose="020B0503020203020204" pitchFamily="34" charset="-52"/>
                <a:cs typeface="Calibri" panose="020F0502020204030204" pitchFamily="34" charset="0"/>
              </a:rPr>
              <a:t>Обязательно наличие пояснений к формуле</a:t>
            </a:r>
            <a:endParaRPr lang="en-US" sz="2400" dirty="0">
              <a:solidFill>
                <a:srgbClr val="FFFF66"/>
              </a:solidFill>
              <a:latin typeface="Calibri" panose="020F0502020204030204" pitchFamily="34" charset="0"/>
              <a:ea typeface="PT Sans" panose="020B0503020203020204" pitchFamily="34" charset="-52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1623B-A5EE-4BC7-B703-989594914825}"/>
              </a:ext>
            </a:extLst>
          </p:cNvPr>
          <p:cNvSpPr txBox="1"/>
          <p:nvPr/>
        </p:nvSpPr>
        <p:spPr>
          <a:xfrm>
            <a:off x="2286000" y="64658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Название формулы (24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E4A8F8-82E3-4070-9CAE-2A0D5F90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772434"/>
            <a:ext cx="8044833" cy="2604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7C9474-BD41-440F-AB52-DF870BED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89" y="5195158"/>
            <a:ext cx="800100" cy="9048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C90496-7FFA-40B8-9728-EF92C14C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466" y="5238020"/>
            <a:ext cx="933450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BB4CC-E33F-4CF9-9271-B2838DA5F4A9}"/>
                  </a:ext>
                </a:extLst>
              </p:cNvPr>
              <p:cNvSpPr txBox="1"/>
              <p:nvPr/>
            </p:nvSpPr>
            <p:spPr>
              <a:xfrm>
                <a:off x="4114800" y="2974019"/>
                <a:ext cx="2345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BB4CC-E33F-4CF9-9271-B2838DA5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019"/>
                <a:ext cx="2345194" cy="276999"/>
              </a:xfrm>
              <a:prstGeom prst="rect">
                <a:avLst/>
              </a:prstGeom>
              <a:blipFill>
                <a:blip r:embed="rId5"/>
                <a:stretch>
                  <a:fillRect l="-1818" r="-233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19E448-BB65-4512-91EB-DAE1C2E8F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6208870"/>
            <a:ext cx="8613004" cy="525633"/>
          </a:xfrm>
          <a:prstGeom prst="rect">
            <a:avLst/>
          </a:prstGeom>
        </p:spPr>
      </p:pic>
      <p:sp>
        <p:nvSpPr>
          <p:cNvPr id="20" name="Google Shape;2837;p47">
            <a:extLst>
              <a:ext uri="{FF2B5EF4-FFF2-40B4-BE49-F238E27FC236}">
                <a16:creationId xmlns:a16="http://schemas.microsoft.com/office/drawing/2014/main" id="{BCFF56B9-996C-49C8-8B1C-FD8043D05496}"/>
              </a:ext>
            </a:extLst>
          </p:cNvPr>
          <p:cNvSpPr/>
          <p:nvPr/>
        </p:nvSpPr>
        <p:spPr>
          <a:xfrm rot="16990141">
            <a:off x="1427466" y="5146758"/>
            <a:ext cx="807962" cy="522521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600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829;p47">
            <a:extLst>
              <a:ext uri="{FF2B5EF4-FFF2-40B4-BE49-F238E27FC236}">
                <a16:creationId xmlns:a16="http://schemas.microsoft.com/office/drawing/2014/main" id="{F85A0E07-298D-43B9-BC4F-04F7495771D2}"/>
              </a:ext>
            </a:extLst>
          </p:cNvPr>
          <p:cNvSpPr/>
          <p:nvPr/>
        </p:nvSpPr>
        <p:spPr>
          <a:xfrm rot="2684880">
            <a:off x="2897999" y="5412139"/>
            <a:ext cx="433706" cy="453421"/>
          </a:xfrm>
          <a:custGeom>
            <a:avLst/>
            <a:gdLst/>
            <a:ahLst/>
            <a:cxnLst/>
            <a:rect l="l" t="t" r="r" b="b"/>
            <a:pathLst>
              <a:path w="10870" h="9895" extrusionOk="0">
                <a:moveTo>
                  <a:pt x="10869" y="1"/>
                </a:moveTo>
                <a:lnTo>
                  <a:pt x="10869" y="1"/>
                </a:lnTo>
                <a:cubicBezTo>
                  <a:pt x="9779" y="276"/>
                  <a:pt x="3914" y="1917"/>
                  <a:pt x="3914" y="1917"/>
                </a:cubicBezTo>
                <a:lnTo>
                  <a:pt x="5727" y="2549"/>
                </a:lnTo>
                <a:lnTo>
                  <a:pt x="0" y="9894"/>
                </a:lnTo>
                <a:lnTo>
                  <a:pt x="7736" y="4959"/>
                </a:lnTo>
                <a:cubicBezTo>
                  <a:pt x="8057" y="5847"/>
                  <a:pt x="8368" y="6706"/>
                  <a:pt x="8409" y="6706"/>
                </a:cubicBezTo>
                <a:cubicBezTo>
                  <a:pt x="8411" y="6706"/>
                  <a:pt x="8413" y="6701"/>
                  <a:pt x="8413" y="6692"/>
                </a:cubicBezTo>
                <a:cubicBezTo>
                  <a:pt x="8413" y="6416"/>
                  <a:pt x="10869" y="1"/>
                  <a:pt x="108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6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2" name="Google Shape;2837;p47">
            <a:extLst>
              <a:ext uri="{FF2B5EF4-FFF2-40B4-BE49-F238E27FC236}">
                <a16:creationId xmlns:a16="http://schemas.microsoft.com/office/drawing/2014/main" id="{78911B42-BEE9-484F-A75D-8DDCCF75D9EC}"/>
              </a:ext>
            </a:extLst>
          </p:cNvPr>
          <p:cNvSpPr/>
          <p:nvPr/>
        </p:nvSpPr>
        <p:spPr>
          <a:xfrm rot="950063" flipH="1">
            <a:off x="4334162" y="5510183"/>
            <a:ext cx="807962" cy="522521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600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64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036F5-12EA-443B-9ECB-8BC83B44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4350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799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r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defRPr sz="1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2" id="{B32581F8-2F8E-45CB-8587-50173F0DF0F3}" vid="{10E3D40C-CD45-4D09-97CE-DFF07E30EB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869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Calibri</vt:lpstr>
      <vt:lpstr>Franklin Gothic Medium</vt:lpstr>
      <vt:lpstr>PT Sans</vt:lpstr>
      <vt:lpstr>Verdana</vt:lpstr>
      <vt:lpstr>Helvetica</vt:lpstr>
      <vt:lpstr>Cambria Math</vt:lpstr>
      <vt:lpstr>Calibri Light</vt:lpstr>
      <vt:lpstr>Arial</vt:lpstr>
      <vt:lpstr>Office Theme</vt:lpstr>
      <vt:lpstr>1_Office Theme</vt:lpstr>
      <vt:lpstr>Тема12</vt:lpstr>
      <vt:lpstr>Размер слайда: Широкоформатный (4:3) Основной шрифт: Calibri Цвет фона: чёрный Цвет текста: светлый. Не более трёх основных цветов в презентации Интервал у текста 1,0  </vt:lpstr>
      <vt:lpstr>Презентация PowerPoint</vt:lpstr>
      <vt:lpstr>Презентация PowerPoint</vt:lpstr>
      <vt:lpstr>Название слайда (36 кегель)</vt:lpstr>
      <vt:lpstr>Презентация PowerPoint</vt:lpstr>
      <vt:lpstr>Презентация PowerPoint</vt:lpstr>
      <vt:lpstr>Презентация PowerPoint</vt:lpstr>
      <vt:lpstr>Формулы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сорокина</dc:creator>
  <cp:lastModifiedBy>анастасия сорокина</cp:lastModifiedBy>
  <cp:revision>9</cp:revision>
  <dcterms:created xsi:type="dcterms:W3CDTF">2021-09-29T12:31:26Z</dcterms:created>
  <dcterms:modified xsi:type="dcterms:W3CDTF">2022-02-17T12:46:02Z</dcterms:modified>
</cp:coreProperties>
</file>